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d908e4b2b2_0_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d908e4b2b2_0_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351c341cc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351c341cc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351c341c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351c341c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351c341cc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351c341cc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351c341cc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351c341cc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351c341cc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351c341cc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30d55c59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30d55c59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30d55c598d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30d55c598d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d908e4b2b2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d908e4b2b2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0d55c598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30d55c598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d908e4b2b2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d908e4b2b2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3496ba7b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3496ba7b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3496ba7bf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3496ba7bf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d908e4b2b2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d908e4b2b2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d908e4b2b2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d908e4b2b2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351c341cc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351c341cc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d908e4b2b2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d908e4b2b2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d908e4b2b2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d908e4b2b2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3.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057825" y="1182050"/>
            <a:ext cx="6226200" cy="187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3300"/>
              <a:t>Stock Price Time Series Forecast: Data Challenges and Preparation</a:t>
            </a:r>
            <a:endParaRPr b="1" sz="3300"/>
          </a:p>
        </p:txBody>
      </p:sp>
      <p:sp>
        <p:nvSpPr>
          <p:cNvPr id="135" name="Google Shape;135;p13"/>
          <p:cNvSpPr txBox="1"/>
          <p:nvPr>
            <p:ph idx="1" type="subTitle"/>
          </p:nvPr>
        </p:nvSpPr>
        <p:spPr>
          <a:xfrm>
            <a:off x="4435575" y="362317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Group 8:</a:t>
            </a:r>
            <a:r>
              <a:rPr lang="en"/>
              <a:t> </a:t>
            </a:r>
            <a:r>
              <a:rPr lang="en"/>
              <a:t>Ahmad </a:t>
            </a:r>
            <a:r>
              <a:rPr lang="en"/>
              <a:t>Javed, Steven Sullivan, Robert Lignowski, </a:t>
            </a:r>
            <a:r>
              <a:rPr lang="en"/>
              <a:t>Uditi Shah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Example Data Transformation</a:t>
            </a:r>
            <a:endParaRPr b="1"/>
          </a:p>
        </p:txBody>
      </p:sp>
      <p:pic>
        <p:nvPicPr>
          <p:cNvPr id="201" name="Google Shape;201;p22"/>
          <p:cNvPicPr preferRelativeResize="0"/>
          <p:nvPr/>
        </p:nvPicPr>
        <p:blipFill>
          <a:blip r:embed="rId3">
            <a:alphaModFix/>
          </a:blip>
          <a:stretch>
            <a:fillRect/>
          </a:stretch>
        </p:blipFill>
        <p:spPr>
          <a:xfrm>
            <a:off x="126050" y="1460250"/>
            <a:ext cx="3837175" cy="3530850"/>
          </a:xfrm>
          <a:prstGeom prst="rect">
            <a:avLst/>
          </a:prstGeom>
          <a:noFill/>
          <a:ln>
            <a:noFill/>
          </a:ln>
        </p:spPr>
      </p:pic>
      <p:pic>
        <p:nvPicPr>
          <p:cNvPr id="202" name="Google Shape;202;p22"/>
          <p:cNvPicPr preferRelativeResize="0"/>
          <p:nvPr/>
        </p:nvPicPr>
        <p:blipFill>
          <a:blip r:embed="rId4">
            <a:alphaModFix/>
          </a:blip>
          <a:stretch>
            <a:fillRect/>
          </a:stretch>
        </p:blipFill>
        <p:spPr>
          <a:xfrm>
            <a:off x="5091555" y="1460250"/>
            <a:ext cx="3797481" cy="3530850"/>
          </a:xfrm>
          <a:prstGeom prst="rect">
            <a:avLst/>
          </a:prstGeom>
          <a:noFill/>
          <a:ln>
            <a:noFill/>
          </a:ln>
        </p:spPr>
      </p:pic>
      <p:sp>
        <p:nvSpPr>
          <p:cNvPr id="203" name="Google Shape;203;p22"/>
          <p:cNvSpPr/>
          <p:nvPr/>
        </p:nvSpPr>
        <p:spPr>
          <a:xfrm>
            <a:off x="4171575" y="2900425"/>
            <a:ext cx="711600" cy="439500"/>
          </a:xfrm>
          <a:prstGeom prst="rightArrow">
            <a:avLst>
              <a:gd fmla="val 50000" name="adj1"/>
              <a:gd fmla="val 78808"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Analysis and Visualization</a:t>
            </a:r>
            <a:endParaRPr b="1"/>
          </a:p>
        </p:txBody>
      </p:sp>
      <p:sp>
        <p:nvSpPr>
          <p:cNvPr id="209" name="Google Shape;209;p23"/>
          <p:cNvSpPr txBox="1"/>
          <p:nvPr>
            <p:ph idx="1" type="body"/>
          </p:nvPr>
        </p:nvSpPr>
        <p:spPr>
          <a:xfrm>
            <a:off x="1297500" y="1118825"/>
            <a:ext cx="7038900" cy="3675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For each company, we have analyzed our data and created visualizations to show how the stock prices have changed over the years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The following </a:t>
            </a:r>
            <a:r>
              <a:rPr lang="en"/>
              <a:t>graphs</a:t>
            </a:r>
            <a:r>
              <a:rPr lang="en"/>
              <a:t> show the </a:t>
            </a:r>
            <a:r>
              <a:rPr lang="en"/>
              <a:t>change</a:t>
            </a:r>
            <a:r>
              <a:rPr lang="en"/>
              <a:t> in stock prices (at closing) for each of our companies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Along with our graphs, we have identified over the past 5 years:</a:t>
            </a:r>
            <a:endParaRPr/>
          </a:p>
          <a:p>
            <a:pPr indent="-298450" lvl="1" marL="914400" rtl="0" algn="l">
              <a:spcBef>
                <a:spcPts val="0"/>
              </a:spcBef>
              <a:spcAft>
                <a:spcPts val="0"/>
              </a:spcAft>
              <a:buSzPts val="1100"/>
              <a:buChar char="○"/>
            </a:pPr>
            <a:r>
              <a:rPr lang="en"/>
              <a:t>The </a:t>
            </a:r>
            <a:r>
              <a:rPr lang="en"/>
              <a:t>highest stock price at opening</a:t>
            </a:r>
            <a:endParaRPr/>
          </a:p>
          <a:p>
            <a:pPr indent="-298450" lvl="1" marL="914400" rtl="0" algn="l">
              <a:spcBef>
                <a:spcPts val="0"/>
              </a:spcBef>
              <a:spcAft>
                <a:spcPts val="0"/>
              </a:spcAft>
              <a:buSzPts val="1100"/>
              <a:buChar char="○"/>
            </a:pPr>
            <a:r>
              <a:rPr lang="en"/>
              <a:t>The highest stock price at closing</a:t>
            </a:r>
            <a:endParaRPr/>
          </a:p>
          <a:p>
            <a:pPr indent="-298450" lvl="1" marL="914400" rtl="0" algn="l">
              <a:spcBef>
                <a:spcPts val="0"/>
              </a:spcBef>
              <a:spcAft>
                <a:spcPts val="0"/>
              </a:spcAft>
              <a:buSzPts val="1100"/>
              <a:buChar char="○"/>
            </a:pPr>
            <a:r>
              <a:rPr lang="en"/>
              <a:t>The highest stock price overall</a:t>
            </a:r>
            <a:endParaRPr/>
          </a:p>
          <a:p>
            <a:pPr indent="-298450" lvl="1" marL="914400" rtl="0" algn="l">
              <a:spcBef>
                <a:spcPts val="0"/>
              </a:spcBef>
              <a:spcAft>
                <a:spcPts val="0"/>
              </a:spcAft>
              <a:buSzPts val="1100"/>
              <a:buChar char="○"/>
            </a:pPr>
            <a:r>
              <a:rPr lang="en"/>
              <a:t>The lowest stock price overall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4"/>
          <p:cNvSpPr txBox="1"/>
          <p:nvPr>
            <p:ph type="title"/>
          </p:nvPr>
        </p:nvSpPr>
        <p:spPr>
          <a:xfrm>
            <a:off x="413575" y="316050"/>
            <a:ext cx="82728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Visualization (Tesla)</a:t>
            </a:r>
            <a:endParaRPr b="1"/>
          </a:p>
        </p:txBody>
      </p:sp>
      <p:pic>
        <p:nvPicPr>
          <p:cNvPr id="215" name="Google Shape;215;p24"/>
          <p:cNvPicPr preferRelativeResize="0"/>
          <p:nvPr/>
        </p:nvPicPr>
        <p:blipFill>
          <a:blip r:embed="rId3">
            <a:alphaModFix/>
          </a:blip>
          <a:stretch>
            <a:fillRect/>
          </a:stretch>
        </p:blipFill>
        <p:spPr>
          <a:xfrm>
            <a:off x="413575" y="1038188"/>
            <a:ext cx="5654500" cy="3424625"/>
          </a:xfrm>
          <a:prstGeom prst="rect">
            <a:avLst/>
          </a:prstGeom>
          <a:noFill/>
          <a:ln>
            <a:noFill/>
          </a:ln>
        </p:spPr>
      </p:pic>
      <p:sp>
        <p:nvSpPr>
          <p:cNvPr id="216" name="Google Shape;216;p24"/>
          <p:cNvSpPr txBox="1"/>
          <p:nvPr/>
        </p:nvSpPr>
        <p:spPr>
          <a:xfrm>
            <a:off x="6184625" y="1048925"/>
            <a:ext cx="2501700" cy="3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chemeClr val="lt1"/>
                </a:solidFill>
                <a:latin typeface="Lato"/>
                <a:ea typeface="Lato"/>
                <a:cs typeface="Lato"/>
                <a:sym typeface="Lato"/>
              </a:rPr>
              <a:t>Best Open:</a:t>
            </a:r>
            <a:r>
              <a:rPr lang="en" sz="1300">
                <a:solidFill>
                  <a:schemeClr val="lt1"/>
                </a:solidFill>
                <a:latin typeface="Lato"/>
                <a:ea typeface="Lato"/>
                <a:cs typeface="Lato"/>
                <a:sym typeface="Lato"/>
              </a:rPr>
              <a:t> $475.90</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Best Close:</a:t>
            </a:r>
            <a:r>
              <a:rPr lang="en" sz="1300">
                <a:solidFill>
                  <a:schemeClr val="lt1"/>
                </a:solidFill>
                <a:latin typeface="Lato"/>
                <a:ea typeface="Lato"/>
                <a:cs typeface="Lato"/>
                <a:sym typeface="Lato"/>
              </a:rPr>
              <a:t> $479.86</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Highest </a:t>
            </a:r>
            <a:r>
              <a:rPr i="1" lang="en" sz="1300">
                <a:solidFill>
                  <a:schemeClr val="lt1"/>
                </a:solidFill>
                <a:latin typeface="Lato"/>
                <a:ea typeface="Lato"/>
                <a:cs typeface="Lato"/>
                <a:sym typeface="Lato"/>
              </a:rPr>
              <a:t>Stock</a:t>
            </a:r>
            <a:r>
              <a:rPr i="1" lang="en" sz="1300">
                <a:solidFill>
                  <a:schemeClr val="lt1"/>
                </a:solidFill>
                <a:latin typeface="Lato"/>
                <a:ea typeface="Lato"/>
                <a:cs typeface="Lato"/>
                <a:sym typeface="Lato"/>
              </a:rPr>
              <a:t> Price:</a:t>
            </a:r>
            <a:r>
              <a:rPr lang="en" sz="1300">
                <a:solidFill>
                  <a:schemeClr val="lt1"/>
                </a:solidFill>
                <a:latin typeface="Lato"/>
                <a:ea typeface="Lato"/>
                <a:cs typeface="Lato"/>
                <a:sym typeface="Lato"/>
              </a:rPr>
              <a:t> $488.54</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Lowest Stock Price:</a:t>
            </a:r>
            <a:r>
              <a:rPr lang="en" sz="1300">
                <a:solidFill>
                  <a:schemeClr val="lt1"/>
                </a:solidFill>
                <a:latin typeface="Lato"/>
                <a:ea typeface="Lato"/>
                <a:cs typeface="Lato"/>
                <a:sym typeface="Lato"/>
              </a:rPr>
              <a:t> $23.37</a:t>
            </a:r>
            <a:endParaRPr sz="13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ph type="title"/>
          </p:nvPr>
        </p:nvSpPr>
        <p:spPr>
          <a:xfrm>
            <a:off x="429125" y="385975"/>
            <a:ext cx="82572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Visualization (Volkswagen)</a:t>
            </a:r>
            <a:endParaRPr b="1"/>
          </a:p>
        </p:txBody>
      </p:sp>
      <p:pic>
        <p:nvPicPr>
          <p:cNvPr descr="A graph of a car stock price&#10;&#10;Description automatically generated" id="222" name="Google Shape;222;p25"/>
          <p:cNvPicPr preferRelativeResize="0"/>
          <p:nvPr/>
        </p:nvPicPr>
        <p:blipFill>
          <a:blip r:embed="rId3">
            <a:alphaModFix/>
          </a:blip>
          <a:stretch>
            <a:fillRect/>
          </a:stretch>
        </p:blipFill>
        <p:spPr>
          <a:xfrm>
            <a:off x="429125" y="1028150"/>
            <a:ext cx="5654500" cy="3424625"/>
          </a:xfrm>
          <a:prstGeom prst="rect">
            <a:avLst/>
          </a:prstGeom>
          <a:noFill/>
          <a:ln>
            <a:noFill/>
          </a:ln>
        </p:spPr>
      </p:pic>
      <p:sp>
        <p:nvSpPr>
          <p:cNvPr id="223" name="Google Shape;223;p25"/>
          <p:cNvSpPr txBox="1"/>
          <p:nvPr/>
        </p:nvSpPr>
        <p:spPr>
          <a:xfrm>
            <a:off x="6184625" y="1048925"/>
            <a:ext cx="2501700" cy="3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chemeClr val="lt1"/>
                </a:solidFill>
                <a:latin typeface="Lato"/>
                <a:ea typeface="Lato"/>
                <a:cs typeface="Lato"/>
                <a:sym typeface="Lato"/>
              </a:rPr>
              <a:t>Best Open:</a:t>
            </a:r>
            <a:r>
              <a:rPr lang="en" sz="1300">
                <a:solidFill>
                  <a:schemeClr val="lt1"/>
                </a:solidFill>
                <a:latin typeface="Lato"/>
                <a:ea typeface="Lato"/>
                <a:cs typeface="Lato"/>
                <a:sym typeface="Lato"/>
              </a:rPr>
              <a:t> $42.10</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Best Close:</a:t>
            </a:r>
            <a:r>
              <a:rPr lang="en" sz="1300">
                <a:solidFill>
                  <a:schemeClr val="lt1"/>
                </a:solidFill>
                <a:latin typeface="Lato"/>
                <a:ea typeface="Lato"/>
                <a:cs typeface="Lato"/>
                <a:sym typeface="Lato"/>
              </a:rPr>
              <a:t> $42.33</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Highest Stock Price:</a:t>
            </a:r>
            <a:r>
              <a:rPr lang="en" sz="1300">
                <a:solidFill>
                  <a:schemeClr val="lt1"/>
                </a:solidFill>
                <a:latin typeface="Lato"/>
                <a:ea typeface="Lato"/>
                <a:cs typeface="Lato"/>
                <a:sym typeface="Lato"/>
              </a:rPr>
              <a:t> $48.72</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Lowest Stock Price:</a:t>
            </a:r>
            <a:r>
              <a:rPr lang="en" sz="1300">
                <a:solidFill>
                  <a:schemeClr val="lt1"/>
                </a:solidFill>
                <a:latin typeface="Lato"/>
                <a:ea typeface="Lato"/>
                <a:cs typeface="Lato"/>
                <a:sym typeface="Lato"/>
              </a:rPr>
              <a:t> $8.57</a:t>
            </a:r>
            <a:endParaRPr sz="13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421375" y="393750"/>
            <a:ext cx="82650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Visualization (Toyota)</a:t>
            </a:r>
            <a:endParaRPr b="1"/>
          </a:p>
        </p:txBody>
      </p:sp>
      <p:pic>
        <p:nvPicPr>
          <p:cNvPr id="229" name="Google Shape;229;p26"/>
          <p:cNvPicPr preferRelativeResize="0"/>
          <p:nvPr/>
        </p:nvPicPr>
        <p:blipFill>
          <a:blip r:embed="rId3">
            <a:alphaModFix/>
          </a:blip>
          <a:stretch>
            <a:fillRect/>
          </a:stretch>
        </p:blipFill>
        <p:spPr>
          <a:xfrm>
            <a:off x="421375" y="1004825"/>
            <a:ext cx="5662249" cy="3424625"/>
          </a:xfrm>
          <a:prstGeom prst="rect">
            <a:avLst/>
          </a:prstGeom>
          <a:noFill/>
          <a:ln>
            <a:noFill/>
          </a:ln>
        </p:spPr>
      </p:pic>
      <p:sp>
        <p:nvSpPr>
          <p:cNvPr id="230" name="Google Shape;230;p26"/>
          <p:cNvSpPr txBox="1"/>
          <p:nvPr/>
        </p:nvSpPr>
        <p:spPr>
          <a:xfrm>
            <a:off x="6184625" y="1048925"/>
            <a:ext cx="2501700" cy="3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chemeClr val="lt1"/>
                </a:solidFill>
                <a:latin typeface="Lato"/>
                <a:ea typeface="Lato"/>
                <a:cs typeface="Lato"/>
                <a:sym typeface="Lato"/>
              </a:rPr>
              <a:t>Best Open:</a:t>
            </a:r>
            <a:r>
              <a:rPr lang="en" sz="1300">
                <a:solidFill>
                  <a:schemeClr val="lt1"/>
                </a:solidFill>
                <a:latin typeface="Lato"/>
                <a:ea typeface="Lato"/>
                <a:cs typeface="Lato"/>
                <a:sym typeface="Lato"/>
              </a:rPr>
              <a:t> $255.00</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Best Close:</a:t>
            </a:r>
            <a:r>
              <a:rPr lang="en" sz="1300">
                <a:solidFill>
                  <a:schemeClr val="lt1"/>
                </a:solidFill>
                <a:latin typeface="Lato"/>
                <a:ea typeface="Lato"/>
                <a:cs typeface="Lato"/>
                <a:sym typeface="Lato"/>
              </a:rPr>
              <a:t> $254.77</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Highest Stock Price:</a:t>
            </a:r>
            <a:r>
              <a:rPr lang="en" sz="1300">
                <a:solidFill>
                  <a:schemeClr val="lt1"/>
                </a:solidFill>
                <a:latin typeface="Lato"/>
                <a:ea typeface="Lato"/>
                <a:cs typeface="Lato"/>
                <a:sym typeface="Lato"/>
              </a:rPr>
              <a:t> $255.23</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Lowest Stock Price:</a:t>
            </a:r>
            <a:r>
              <a:rPr lang="en" sz="1300">
                <a:solidFill>
                  <a:schemeClr val="lt1"/>
                </a:solidFill>
                <a:latin typeface="Lato"/>
                <a:ea typeface="Lato"/>
                <a:cs typeface="Lato"/>
                <a:sym typeface="Lato"/>
              </a:rPr>
              <a:t> $108.01</a:t>
            </a:r>
            <a:endParaRPr sz="13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430100" y="393750"/>
            <a:ext cx="82563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Visualization (Ford)</a:t>
            </a:r>
            <a:endParaRPr b="1"/>
          </a:p>
        </p:txBody>
      </p:sp>
      <p:pic>
        <p:nvPicPr>
          <p:cNvPr id="236" name="Google Shape;236;p27"/>
          <p:cNvPicPr preferRelativeResize="0"/>
          <p:nvPr/>
        </p:nvPicPr>
        <p:blipFill>
          <a:blip r:embed="rId3">
            <a:alphaModFix/>
          </a:blip>
          <a:stretch>
            <a:fillRect/>
          </a:stretch>
        </p:blipFill>
        <p:spPr>
          <a:xfrm>
            <a:off x="430100" y="1004875"/>
            <a:ext cx="5654500" cy="3424625"/>
          </a:xfrm>
          <a:prstGeom prst="rect">
            <a:avLst/>
          </a:prstGeom>
          <a:noFill/>
          <a:ln cap="flat" cmpd="sng" w="12700">
            <a:solidFill>
              <a:srgbClr val="000000"/>
            </a:solidFill>
            <a:prstDash val="solid"/>
            <a:miter lim="8000"/>
            <a:headEnd len="sm" w="sm" type="none"/>
            <a:tailEnd len="sm" w="sm" type="none"/>
          </a:ln>
        </p:spPr>
      </p:pic>
      <p:sp>
        <p:nvSpPr>
          <p:cNvPr id="237" name="Google Shape;237;p27"/>
          <p:cNvSpPr txBox="1"/>
          <p:nvPr/>
        </p:nvSpPr>
        <p:spPr>
          <a:xfrm>
            <a:off x="6184625" y="1048925"/>
            <a:ext cx="2501700" cy="3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chemeClr val="lt1"/>
                </a:solidFill>
                <a:latin typeface="Lato"/>
                <a:ea typeface="Lato"/>
                <a:cs typeface="Lato"/>
                <a:sym typeface="Lato"/>
              </a:rPr>
              <a:t>Best Open:</a:t>
            </a:r>
            <a:r>
              <a:rPr lang="en" sz="1300">
                <a:solidFill>
                  <a:schemeClr val="lt1"/>
                </a:solidFill>
                <a:latin typeface="Lato"/>
                <a:ea typeface="Lato"/>
                <a:cs typeface="Lato"/>
                <a:sym typeface="Lato"/>
              </a:rPr>
              <a:t> $23.33</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Best Close:</a:t>
            </a:r>
            <a:r>
              <a:rPr lang="en" sz="1300">
                <a:solidFill>
                  <a:schemeClr val="lt1"/>
                </a:solidFill>
                <a:latin typeface="Lato"/>
                <a:ea typeface="Lato"/>
                <a:cs typeface="Lato"/>
                <a:sym typeface="Lato"/>
              </a:rPr>
              <a:t> $23.63</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Highest Stock Price:</a:t>
            </a:r>
            <a:r>
              <a:rPr lang="en" sz="1300">
                <a:solidFill>
                  <a:schemeClr val="lt1"/>
                </a:solidFill>
                <a:latin typeface="Lato"/>
                <a:ea typeface="Lato"/>
                <a:cs typeface="Lato"/>
                <a:sym typeface="Lato"/>
              </a:rPr>
              <a:t> $24.27</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i="1" lang="en" sz="1300">
                <a:solidFill>
                  <a:schemeClr val="lt1"/>
                </a:solidFill>
                <a:latin typeface="Lato"/>
                <a:ea typeface="Lato"/>
                <a:cs typeface="Lato"/>
                <a:sym typeface="Lato"/>
              </a:rPr>
              <a:t>Lowest Stock Price:</a:t>
            </a:r>
            <a:r>
              <a:rPr lang="en" sz="1300">
                <a:solidFill>
                  <a:schemeClr val="lt1"/>
                </a:solidFill>
                <a:latin typeface="Lato"/>
                <a:ea typeface="Lato"/>
                <a:cs typeface="Lato"/>
                <a:sym typeface="Lato"/>
              </a:rPr>
              <a:t> $3.72</a:t>
            </a:r>
            <a:endParaRPr sz="13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Pseudocode for Data Cleaning</a:t>
            </a:r>
            <a:endParaRPr b="1"/>
          </a:p>
        </p:txBody>
      </p:sp>
      <p:sp>
        <p:nvSpPr>
          <p:cNvPr id="243" name="Google Shape;243;p28"/>
          <p:cNvSpPr txBox="1"/>
          <p:nvPr>
            <p:ph idx="1" type="body"/>
          </p:nvPr>
        </p:nvSpPr>
        <p:spPr>
          <a:xfrm>
            <a:off x="1297500" y="980275"/>
            <a:ext cx="7038900" cy="35940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1200"/>
              </a:spcBef>
              <a:spcAft>
                <a:spcPts val="0"/>
              </a:spcAft>
              <a:buClr>
                <a:schemeClr val="lt1"/>
              </a:buClr>
              <a:buSzPts val="1400"/>
              <a:buFont typeface="Lato"/>
              <a:buAutoNum type="arabicPeriod"/>
            </a:pPr>
            <a:r>
              <a:rPr b="1" lang="en" sz="1400"/>
              <a:t>Load the dataset from CSV file</a:t>
            </a:r>
            <a:endParaRPr b="1" sz="1400"/>
          </a:p>
          <a:p>
            <a:pPr indent="-317500" lvl="1" marL="914400" rtl="0" algn="l">
              <a:lnSpc>
                <a:spcPct val="95000"/>
              </a:lnSpc>
              <a:spcBef>
                <a:spcPts val="0"/>
              </a:spcBef>
              <a:spcAft>
                <a:spcPts val="0"/>
              </a:spcAft>
              <a:buClr>
                <a:schemeClr val="lt1"/>
              </a:buClr>
              <a:buSzPts val="1400"/>
              <a:buFont typeface="Lato"/>
              <a:buChar char="○"/>
            </a:pPr>
            <a:r>
              <a:rPr lang="en" sz="1400"/>
              <a:t>Read the CSV file into a dataframe.</a:t>
            </a:r>
            <a:endParaRPr sz="1400"/>
          </a:p>
          <a:p>
            <a:pPr indent="-317500" lvl="0" marL="457200" rtl="0" algn="l">
              <a:lnSpc>
                <a:spcPct val="95000"/>
              </a:lnSpc>
              <a:spcBef>
                <a:spcPts val="0"/>
              </a:spcBef>
              <a:spcAft>
                <a:spcPts val="0"/>
              </a:spcAft>
              <a:buClr>
                <a:schemeClr val="lt1"/>
              </a:buClr>
              <a:buSzPts val="1400"/>
              <a:buFont typeface="Lato"/>
              <a:buAutoNum type="arabicPeriod"/>
            </a:pPr>
            <a:r>
              <a:rPr b="1" lang="en" sz="1400"/>
              <a:t>Clean and preprocess data</a:t>
            </a:r>
            <a:endParaRPr b="1" sz="1400"/>
          </a:p>
          <a:p>
            <a:pPr indent="-317500" lvl="1" marL="914400" rtl="0" algn="l">
              <a:lnSpc>
                <a:spcPct val="95000"/>
              </a:lnSpc>
              <a:spcBef>
                <a:spcPts val="0"/>
              </a:spcBef>
              <a:spcAft>
                <a:spcPts val="0"/>
              </a:spcAft>
              <a:buClr>
                <a:schemeClr val="lt1"/>
              </a:buClr>
              <a:buSzPts val="1400"/>
              <a:buFont typeface="Lato"/>
              <a:buChar char="○"/>
            </a:pPr>
            <a:r>
              <a:rPr lang="en" sz="1400"/>
              <a:t>Convert the 'Vol.' column:</a:t>
            </a:r>
            <a:endParaRPr sz="1400"/>
          </a:p>
          <a:p>
            <a:pPr indent="-317500" lvl="2" marL="1371600" rtl="0" algn="l">
              <a:lnSpc>
                <a:spcPct val="95000"/>
              </a:lnSpc>
              <a:spcBef>
                <a:spcPts val="0"/>
              </a:spcBef>
              <a:spcAft>
                <a:spcPts val="0"/>
              </a:spcAft>
              <a:buClr>
                <a:schemeClr val="lt1"/>
              </a:buClr>
              <a:buSzPts val="1400"/>
              <a:buFont typeface="Lato"/>
              <a:buChar char="■"/>
            </a:pPr>
            <a:r>
              <a:rPr lang="en" sz="1400"/>
              <a:t>If it contains 'M', multiply by 1,000,000.</a:t>
            </a:r>
            <a:endParaRPr sz="1400"/>
          </a:p>
          <a:p>
            <a:pPr indent="-317500" lvl="2" marL="1371600" rtl="0" algn="l">
              <a:lnSpc>
                <a:spcPct val="95000"/>
              </a:lnSpc>
              <a:spcBef>
                <a:spcPts val="0"/>
              </a:spcBef>
              <a:spcAft>
                <a:spcPts val="0"/>
              </a:spcAft>
              <a:buClr>
                <a:schemeClr val="lt1"/>
              </a:buClr>
              <a:buSzPts val="1400"/>
              <a:buFont typeface="Lato"/>
              <a:buChar char="■"/>
            </a:pPr>
            <a:r>
              <a:rPr lang="en" sz="1400"/>
              <a:t>If it contains 'K', multiply by 1,000.</a:t>
            </a:r>
            <a:endParaRPr sz="1400"/>
          </a:p>
          <a:p>
            <a:pPr indent="-317500" lvl="2" marL="1371600" rtl="0" algn="l">
              <a:lnSpc>
                <a:spcPct val="95000"/>
              </a:lnSpc>
              <a:spcBef>
                <a:spcPts val="0"/>
              </a:spcBef>
              <a:spcAft>
                <a:spcPts val="0"/>
              </a:spcAft>
              <a:buClr>
                <a:schemeClr val="lt1"/>
              </a:buClr>
              <a:buSzPts val="1400"/>
              <a:buFont typeface="Lato"/>
              <a:buChar char="■"/>
            </a:pPr>
            <a:r>
              <a:rPr lang="en" sz="1400"/>
              <a:t>Remove non-numeric characters and convert to float.</a:t>
            </a:r>
            <a:endParaRPr sz="1400"/>
          </a:p>
          <a:p>
            <a:pPr indent="-317500" lvl="1" marL="914400" rtl="0" algn="l">
              <a:lnSpc>
                <a:spcPct val="95000"/>
              </a:lnSpc>
              <a:spcBef>
                <a:spcPts val="0"/>
              </a:spcBef>
              <a:spcAft>
                <a:spcPts val="0"/>
              </a:spcAft>
              <a:buClr>
                <a:schemeClr val="lt1"/>
              </a:buClr>
              <a:buSzPts val="1400"/>
              <a:buFont typeface="Lato"/>
              <a:buChar char="○"/>
            </a:pPr>
            <a:r>
              <a:rPr lang="en" sz="1400"/>
              <a:t>Convert the 'Change %' column:</a:t>
            </a:r>
            <a:endParaRPr sz="1400"/>
          </a:p>
          <a:p>
            <a:pPr indent="-317500" lvl="2" marL="1371600" rtl="0" algn="l">
              <a:lnSpc>
                <a:spcPct val="95000"/>
              </a:lnSpc>
              <a:spcBef>
                <a:spcPts val="0"/>
              </a:spcBef>
              <a:spcAft>
                <a:spcPts val="0"/>
              </a:spcAft>
              <a:buClr>
                <a:schemeClr val="lt1"/>
              </a:buClr>
              <a:buSzPts val="1400"/>
              <a:buFont typeface="Lato"/>
              <a:buChar char="■"/>
            </a:pPr>
            <a:r>
              <a:rPr lang="en" sz="1400"/>
              <a:t>Remove '%' symbol.</a:t>
            </a:r>
            <a:endParaRPr sz="1400"/>
          </a:p>
          <a:p>
            <a:pPr indent="-317500" lvl="2" marL="1371600" rtl="0" algn="l">
              <a:lnSpc>
                <a:spcPct val="95000"/>
              </a:lnSpc>
              <a:spcBef>
                <a:spcPts val="0"/>
              </a:spcBef>
              <a:spcAft>
                <a:spcPts val="0"/>
              </a:spcAft>
              <a:buClr>
                <a:schemeClr val="lt1"/>
              </a:buClr>
              <a:buSzPts val="1400"/>
              <a:buFont typeface="Lato"/>
              <a:buChar char="■"/>
            </a:pPr>
            <a:r>
              <a:rPr lang="en" sz="1400"/>
              <a:t>Convert to float.</a:t>
            </a:r>
            <a:endParaRPr sz="1400"/>
          </a:p>
          <a:p>
            <a:pPr indent="-317500" lvl="1" marL="914400" rtl="0" algn="l">
              <a:lnSpc>
                <a:spcPct val="95000"/>
              </a:lnSpc>
              <a:spcBef>
                <a:spcPts val="0"/>
              </a:spcBef>
              <a:spcAft>
                <a:spcPts val="0"/>
              </a:spcAft>
              <a:buClr>
                <a:schemeClr val="lt1"/>
              </a:buClr>
              <a:buSzPts val="1400"/>
              <a:buFont typeface="Lato"/>
              <a:buChar char="○"/>
            </a:pPr>
            <a:r>
              <a:rPr lang="en" sz="1400"/>
              <a:t>Convert financial columns ('Price', 'Open', 'High', 'Low', etc.):</a:t>
            </a:r>
            <a:endParaRPr sz="1400"/>
          </a:p>
          <a:p>
            <a:pPr indent="-317500" lvl="2" marL="1371600" rtl="0" algn="l">
              <a:lnSpc>
                <a:spcPct val="95000"/>
              </a:lnSpc>
              <a:spcBef>
                <a:spcPts val="0"/>
              </a:spcBef>
              <a:spcAft>
                <a:spcPts val="0"/>
              </a:spcAft>
              <a:buClr>
                <a:schemeClr val="lt1"/>
              </a:buClr>
              <a:buSzPts val="1400"/>
              <a:buFont typeface="Lato"/>
              <a:buChar char="■"/>
            </a:pPr>
            <a:r>
              <a:rPr lang="en" sz="1400"/>
              <a:t>Remove '$' or any non-numeric characters.</a:t>
            </a:r>
            <a:endParaRPr sz="1400"/>
          </a:p>
          <a:p>
            <a:pPr indent="-317500" lvl="2" marL="1371600" rtl="0" algn="l">
              <a:lnSpc>
                <a:spcPct val="95000"/>
              </a:lnSpc>
              <a:spcBef>
                <a:spcPts val="0"/>
              </a:spcBef>
              <a:spcAft>
                <a:spcPts val="0"/>
              </a:spcAft>
              <a:buClr>
                <a:schemeClr val="lt1"/>
              </a:buClr>
              <a:buSzPts val="1400"/>
              <a:buFont typeface="Lato"/>
              <a:buChar char="■"/>
            </a:pPr>
            <a:r>
              <a:rPr lang="en" sz="1400"/>
              <a:t>Convert to float.</a:t>
            </a:r>
            <a:endParaRPr sz="1400"/>
          </a:p>
          <a:p>
            <a:pPr indent="-317500" lvl="1" marL="914400" rtl="0" algn="l">
              <a:lnSpc>
                <a:spcPct val="95000"/>
              </a:lnSpc>
              <a:spcBef>
                <a:spcPts val="0"/>
              </a:spcBef>
              <a:spcAft>
                <a:spcPts val="0"/>
              </a:spcAft>
              <a:buClr>
                <a:schemeClr val="lt1"/>
              </a:buClr>
              <a:buSzPts val="1400"/>
              <a:buFont typeface="Lato"/>
              <a:buChar char="○"/>
            </a:pPr>
            <a:r>
              <a:rPr lang="en" sz="1400"/>
              <a:t>Convert the 'Date' column to datetime format.</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Pseudocode for Data Cleaning</a:t>
            </a:r>
            <a:endParaRPr b="1"/>
          </a:p>
        </p:txBody>
      </p:sp>
      <p:sp>
        <p:nvSpPr>
          <p:cNvPr id="249" name="Google Shape;249;p29"/>
          <p:cNvSpPr txBox="1"/>
          <p:nvPr>
            <p:ph idx="1" type="body"/>
          </p:nvPr>
        </p:nvSpPr>
        <p:spPr>
          <a:xfrm>
            <a:off x="1297500" y="980275"/>
            <a:ext cx="7038900" cy="35940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None/>
            </a:pPr>
            <a:r>
              <a:t/>
            </a:r>
            <a:endParaRPr sz="1400"/>
          </a:p>
          <a:p>
            <a:pPr indent="-317500" lvl="0" marL="457200" rtl="0" algn="l">
              <a:lnSpc>
                <a:spcPct val="95000"/>
              </a:lnSpc>
              <a:spcBef>
                <a:spcPts val="1200"/>
              </a:spcBef>
              <a:spcAft>
                <a:spcPts val="0"/>
              </a:spcAft>
              <a:buClr>
                <a:schemeClr val="lt1"/>
              </a:buClr>
              <a:buSzPts val="1400"/>
              <a:buFont typeface="Lato"/>
              <a:buAutoNum type="arabicPeriod"/>
            </a:pPr>
            <a:r>
              <a:rPr b="1" lang="en" sz="1400"/>
              <a:t>Handle missing values</a:t>
            </a:r>
            <a:endParaRPr b="1" sz="1400"/>
          </a:p>
          <a:p>
            <a:pPr indent="-317500" lvl="1" marL="914400" rtl="0" algn="l">
              <a:lnSpc>
                <a:spcPct val="95000"/>
              </a:lnSpc>
              <a:spcBef>
                <a:spcPts val="0"/>
              </a:spcBef>
              <a:spcAft>
                <a:spcPts val="0"/>
              </a:spcAft>
              <a:buClr>
                <a:schemeClr val="lt1"/>
              </a:buClr>
              <a:buSzPts val="1400"/>
              <a:buFont typeface="Lato"/>
              <a:buChar char="○"/>
            </a:pPr>
            <a:r>
              <a:rPr lang="en" sz="1400"/>
              <a:t>Identify missing values.</a:t>
            </a:r>
            <a:endParaRPr sz="1400"/>
          </a:p>
          <a:p>
            <a:pPr indent="-317500" lvl="1" marL="914400" rtl="0" algn="l">
              <a:lnSpc>
                <a:spcPct val="95000"/>
              </a:lnSpc>
              <a:spcBef>
                <a:spcPts val="0"/>
              </a:spcBef>
              <a:spcAft>
                <a:spcPts val="0"/>
              </a:spcAft>
              <a:buClr>
                <a:schemeClr val="lt1"/>
              </a:buClr>
              <a:buSzPts val="1400"/>
              <a:buFont typeface="Lato"/>
              <a:buChar char="○"/>
            </a:pPr>
            <a:r>
              <a:rPr lang="en" sz="1400"/>
              <a:t>Fill missing values with the median of the respective column.</a:t>
            </a:r>
            <a:endParaRPr sz="1400"/>
          </a:p>
          <a:p>
            <a:pPr indent="-317500" lvl="0" marL="457200" rtl="0" algn="l">
              <a:lnSpc>
                <a:spcPct val="95000"/>
              </a:lnSpc>
              <a:spcBef>
                <a:spcPts val="0"/>
              </a:spcBef>
              <a:spcAft>
                <a:spcPts val="0"/>
              </a:spcAft>
              <a:buClr>
                <a:schemeClr val="lt1"/>
              </a:buClr>
              <a:buSzPts val="1400"/>
              <a:buFont typeface="Arial"/>
              <a:buAutoNum type="arabicPeriod"/>
            </a:pPr>
            <a:r>
              <a:rPr b="1" lang="en" sz="1400"/>
              <a:t>Perform Exploratory Data Analysis (EDA)</a:t>
            </a:r>
            <a:br>
              <a:rPr b="1" lang="en" sz="1400"/>
            </a:br>
            <a:r>
              <a:rPr lang="en" sz="1400"/>
              <a:t>a. Display basic statistics of the dataset (mean, median, standard deviation, etc.).</a:t>
            </a:r>
            <a:br>
              <a:rPr lang="en" sz="1400"/>
            </a:br>
            <a:r>
              <a:rPr lang="en" sz="1400"/>
              <a:t>b. Check for missing values.</a:t>
            </a:r>
            <a:br>
              <a:rPr lang="en" sz="1400"/>
            </a:br>
            <a:r>
              <a:rPr lang="en" sz="1400"/>
              <a:t>c. Plot time series of:</a:t>
            </a:r>
            <a:endParaRPr sz="1400"/>
          </a:p>
          <a:p>
            <a:pPr indent="-317500" lvl="1" marL="914400" rtl="0" algn="l">
              <a:lnSpc>
                <a:spcPct val="95000"/>
              </a:lnSpc>
              <a:spcBef>
                <a:spcPts val="0"/>
              </a:spcBef>
              <a:spcAft>
                <a:spcPts val="0"/>
              </a:spcAft>
              <a:buClr>
                <a:schemeClr val="lt1"/>
              </a:buClr>
              <a:buSzPts val="1400"/>
              <a:buFont typeface="Lato"/>
              <a:buChar char="○"/>
            </a:pPr>
            <a:r>
              <a:rPr lang="en" sz="1400"/>
              <a:t>Closing Price vs. Date.</a:t>
            </a:r>
            <a:endParaRPr sz="1400"/>
          </a:p>
          <a:p>
            <a:pPr indent="-317500" lvl="1" marL="914400" rtl="0" algn="l">
              <a:lnSpc>
                <a:spcPct val="95000"/>
              </a:lnSpc>
              <a:spcBef>
                <a:spcPts val="0"/>
              </a:spcBef>
              <a:spcAft>
                <a:spcPts val="0"/>
              </a:spcAft>
              <a:buClr>
                <a:schemeClr val="lt1"/>
              </a:buClr>
              <a:buSzPts val="1400"/>
              <a:buFont typeface="Lato"/>
              <a:buChar char="○"/>
            </a:pPr>
            <a:r>
              <a:rPr lang="en" sz="1400"/>
              <a:t>Trading Volume vs. Date.</a:t>
            </a:r>
            <a:endParaRPr sz="1400"/>
          </a:p>
          <a:p>
            <a:pPr indent="-317500" lvl="1" marL="914400" rtl="0" algn="l">
              <a:lnSpc>
                <a:spcPct val="95000"/>
              </a:lnSpc>
              <a:spcBef>
                <a:spcPts val="0"/>
              </a:spcBef>
              <a:spcAft>
                <a:spcPts val="0"/>
              </a:spcAft>
              <a:buClr>
                <a:schemeClr val="lt1"/>
              </a:buClr>
              <a:buSzPts val="1400"/>
              <a:buFont typeface="Lato"/>
              <a:buChar char="○"/>
            </a:pPr>
            <a:r>
              <a:rPr lang="en" sz="1400"/>
              <a:t>Percentage Change vs. Date.</a:t>
            </a:r>
            <a:br>
              <a:rPr lang="en" sz="1400"/>
            </a:br>
            <a:r>
              <a:rPr lang="en" sz="1400"/>
              <a:t>d. Identify the most common stock prices for 'High', 'Low', 'Open', and 'Close'.</a:t>
            </a:r>
            <a:endParaRPr sz="1400"/>
          </a:p>
          <a:p>
            <a:pPr indent="0" lvl="0" marL="0" rtl="0" algn="l">
              <a:lnSpc>
                <a:spcPct val="95000"/>
              </a:lnSpc>
              <a:spcBef>
                <a:spcPts val="1200"/>
              </a:spcBef>
              <a:spcAft>
                <a:spcPts val="1200"/>
              </a:spcAft>
              <a:buSzPts val="852"/>
              <a:buNone/>
            </a:pPr>
            <a:r>
              <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Conclusion</a:t>
            </a:r>
            <a:endParaRPr b="1"/>
          </a:p>
        </p:txBody>
      </p:sp>
      <p:sp>
        <p:nvSpPr>
          <p:cNvPr id="255" name="Google Shape;255;p30"/>
          <p:cNvSpPr txBox="1"/>
          <p:nvPr>
            <p:ph idx="1" type="body"/>
          </p:nvPr>
        </p:nvSpPr>
        <p:spPr>
          <a:xfrm>
            <a:off x="1297500" y="1255000"/>
            <a:ext cx="7038900" cy="30555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1018"/>
              <a:buNone/>
            </a:pPr>
            <a:r>
              <a:rPr lang="en" sz="1400"/>
              <a:t>In this report, we have detailed the process of acquiring and preprocessing historical stock data for Ford, Volkswagen, Toyota, and Tesla from Investing.com. We carefully selected these companies to analyze trends in both traditional and electric vehicle markets. Our acquisition process involved downloading structured CSV files, ensuring consistency across datasets, and standardizing formats for accurate analysis.</a:t>
            </a:r>
            <a:endParaRPr sz="1400"/>
          </a:p>
          <a:p>
            <a:pPr indent="0" lvl="0" marL="0" rtl="0" algn="l">
              <a:lnSpc>
                <a:spcPct val="105000"/>
              </a:lnSpc>
              <a:spcBef>
                <a:spcPts val="1200"/>
              </a:spcBef>
              <a:spcAft>
                <a:spcPts val="1200"/>
              </a:spcAft>
              <a:buSzPts val="1018"/>
              <a:buNone/>
            </a:pPr>
            <a:r>
              <a:rPr lang="en" sz="1400"/>
              <a:t>During preprocessing, we addressed challenges such as missing values, inconsistent volume formatting, and data noise. We employed statistical methods, such as median imputation for missing data and numerical conversions for stock volumes and percentage changes, ensuring data integrity. Additionally, date formats were standardized to facilitate time-series analysis.</a:t>
            </a:r>
            <a:endParaRPr sz="1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Conclusion</a:t>
            </a:r>
            <a:endParaRPr b="1"/>
          </a:p>
        </p:txBody>
      </p:sp>
      <p:sp>
        <p:nvSpPr>
          <p:cNvPr id="261" name="Google Shape;261;p31"/>
          <p:cNvSpPr txBox="1"/>
          <p:nvPr>
            <p:ph idx="1" type="body"/>
          </p:nvPr>
        </p:nvSpPr>
        <p:spPr>
          <a:xfrm>
            <a:off x="1297500" y="1255000"/>
            <a:ext cx="7038900" cy="30555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1018"/>
              <a:buNone/>
            </a:pPr>
            <a:r>
              <a:rPr lang="en" sz="1417"/>
              <a:t>Beyond technical preparation, it is crucial to recognize that </a:t>
            </a:r>
            <a:r>
              <a:rPr b="1" lang="en" sz="1417"/>
              <a:t>stock prices are influenced by a variety of external factors, including company news, leadership changes, and strategic investments</a:t>
            </a:r>
            <a:r>
              <a:rPr lang="en" sz="1417"/>
              <a:t>. For instance, </a:t>
            </a:r>
            <a:r>
              <a:rPr b="1" lang="en" sz="1417"/>
              <a:t>Tesla’s stock surged to an all-time high following Donald Trump’s 2024 election victory</a:t>
            </a:r>
            <a:r>
              <a:rPr lang="en" sz="1417"/>
              <a:t>, attributed to expectations of favorable policies and Elon Musk’s influence. Toyota saw a </a:t>
            </a:r>
            <a:r>
              <a:rPr b="1" lang="en" sz="1417"/>
              <a:t>decline during the 2021-2022 chip shortage</a:t>
            </a:r>
            <a:r>
              <a:rPr lang="en" sz="1417"/>
              <a:t>, but investor confidence rebounded in 2023 due to its advancements in </a:t>
            </a:r>
            <a:r>
              <a:rPr b="1" lang="en" sz="1417"/>
              <a:t>solid-state battery technology</a:t>
            </a:r>
            <a:r>
              <a:rPr lang="en" sz="1417"/>
              <a:t>. Ford experienced </a:t>
            </a:r>
            <a:r>
              <a:rPr b="1" lang="en" sz="1417"/>
              <a:t>stock surges after the F-150 Lightning launch</a:t>
            </a:r>
            <a:r>
              <a:rPr lang="en" sz="1417"/>
              <a:t> but also faced declines after announcing </a:t>
            </a:r>
            <a:r>
              <a:rPr b="1" lang="en" sz="1417"/>
              <a:t>job cuts in 2023</a:t>
            </a:r>
            <a:r>
              <a:rPr lang="en" sz="1417"/>
              <a:t>. Volkswagen benefited from its </a:t>
            </a:r>
            <a:r>
              <a:rPr b="1" lang="en" sz="1417"/>
              <a:t>EV expansion post-Dieselgate</a:t>
            </a:r>
            <a:r>
              <a:rPr lang="en" sz="1417"/>
              <a:t> but struggled in </a:t>
            </a:r>
            <a:r>
              <a:rPr b="1" lang="en" sz="1417"/>
              <a:t>2023 due to declining sales in China</a:t>
            </a:r>
            <a:r>
              <a:rPr lang="en" sz="1417"/>
              <a:t>.</a:t>
            </a:r>
            <a:endParaRPr sz="1417"/>
          </a:p>
          <a:p>
            <a:pPr indent="0" lvl="0" marL="0" rtl="0" algn="l">
              <a:lnSpc>
                <a:spcPct val="105000"/>
              </a:lnSpc>
              <a:spcBef>
                <a:spcPts val="1200"/>
              </a:spcBef>
              <a:spcAft>
                <a:spcPts val="0"/>
              </a:spcAft>
              <a:buSzPts val="1018"/>
              <a:buNone/>
            </a:pPr>
            <a:r>
              <a:rPr lang="en" sz="1417"/>
              <a:t>With a </a:t>
            </a:r>
            <a:r>
              <a:rPr b="1" lang="en" sz="1417"/>
              <a:t>clean and well-structured dataset</a:t>
            </a:r>
            <a:r>
              <a:rPr lang="en" sz="1417"/>
              <a:t>, we can now proceed to </a:t>
            </a:r>
            <a:r>
              <a:rPr b="1" lang="en" sz="1417"/>
              <a:t>exploratory data analysis, feature engineering, and predictive modeling</a:t>
            </a:r>
            <a:r>
              <a:rPr lang="en" sz="1417"/>
              <a:t>. Understanding the interplay between stock movements and external factors will be essential in building </a:t>
            </a:r>
            <a:r>
              <a:rPr b="1" lang="en" sz="1417"/>
              <a:t>robust machine learning models</a:t>
            </a:r>
            <a:r>
              <a:rPr lang="en" sz="1417"/>
              <a:t> for stock trend prediction, ultimately aiding in more informed investment decisions.</a:t>
            </a:r>
            <a:endParaRPr sz="1417"/>
          </a:p>
          <a:p>
            <a:pPr indent="0" lvl="0" marL="0" rtl="0" algn="l">
              <a:lnSpc>
                <a:spcPct val="105000"/>
              </a:lnSpc>
              <a:spcBef>
                <a:spcPts val="1200"/>
              </a:spcBef>
              <a:spcAft>
                <a:spcPts val="1200"/>
              </a:spcAft>
              <a:buSzPts val="1018"/>
              <a:buNone/>
            </a:pPr>
            <a:r>
              <a:t/>
            </a:r>
            <a:endParaRPr sz="1417"/>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Introduction</a:t>
            </a:r>
            <a:endParaRPr b="1"/>
          </a:p>
        </p:txBody>
      </p:sp>
      <p:sp>
        <p:nvSpPr>
          <p:cNvPr id="141" name="Google Shape;141;p14"/>
          <p:cNvSpPr txBox="1"/>
          <p:nvPr>
            <p:ph idx="1" type="body"/>
          </p:nvPr>
        </p:nvSpPr>
        <p:spPr>
          <a:xfrm>
            <a:off x="428625" y="1567550"/>
            <a:ext cx="8478300" cy="2911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Recent discussions and controversies have emerged regarding trade policies, particularly U.S. tariffs on other countries.</a:t>
            </a:r>
            <a:endParaRPr sz="1700"/>
          </a:p>
          <a:p>
            <a:pPr indent="-336550" lvl="0" marL="457200" rtl="0" algn="l">
              <a:spcBef>
                <a:spcPts val="0"/>
              </a:spcBef>
              <a:spcAft>
                <a:spcPts val="0"/>
              </a:spcAft>
              <a:buSzPts val="1700"/>
              <a:buChar char="●"/>
            </a:pPr>
            <a:r>
              <a:rPr lang="en" sz="1700"/>
              <a:t>The increasing political involvement of Tesla CEO Elon Musk has drawn attention to the car industry.</a:t>
            </a:r>
            <a:endParaRPr sz="1700"/>
          </a:p>
          <a:p>
            <a:pPr indent="-336550" lvl="0" marL="457200" rtl="0" algn="l">
              <a:spcBef>
                <a:spcPts val="0"/>
              </a:spcBef>
              <a:spcAft>
                <a:spcPts val="0"/>
              </a:spcAft>
              <a:buSzPts val="1700"/>
              <a:buChar char="●"/>
            </a:pPr>
            <a:r>
              <a:rPr lang="en" sz="1700"/>
              <a:t>The project aims to use time series forecasting to predict trends for four automobile companies representing American, European, Asian, and Electric markets.</a:t>
            </a:r>
            <a:endParaRPr sz="1700"/>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Features</a:t>
            </a:r>
            <a:endParaRPr b="1"/>
          </a:p>
        </p:txBody>
      </p:sp>
      <p:sp>
        <p:nvSpPr>
          <p:cNvPr id="147" name="Google Shape;147;p15"/>
          <p:cNvSpPr txBox="1"/>
          <p:nvPr>
            <p:ph idx="1" type="body"/>
          </p:nvPr>
        </p:nvSpPr>
        <p:spPr>
          <a:xfrm>
            <a:off x="658625" y="1567550"/>
            <a:ext cx="8227500" cy="29112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 sz="1600"/>
              <a:t>The project integrates diverse data sources, including stock price trends and Google Trends, to analyze market dynamics with a focus on external factors like tariffs and political events.</a:t>
            </a:r>
            <a:endParaRPr sz="1600"/>
          </a:p>
          <a:p>
            <a:pPr indent="-330200" lvl="0" marL="457200" rtl="0" algn="l">
              <a:spcBef>
                <a:spcPts val="0"/>
              </a:spcBef>
              <a:spcAft>
                <a:spcPts val="0"/>
              </a:spcAft>
              <a:buSzPts val="1600"/>
              <a:buChar char="●"/>
            </a:pPr>
            <a:r>
              <a:rPr lang="en" sz="1600"/>
              <a:t>It examines four automobile categories—Electric (Tesla), Asian (Toyota), American (Ford), and European (Volkswagen)—to capture international and regional industry variations.</a:t>
            </a:r>
            <a:endParaRPr sz="1600"/>
          </a:p>
          <a:p>
            <a:pPr indent="-330200" lvl="0" marL="457200" rtl="0" algn="l">
              <a:spcBef>
                <a:spcPts val="0"/>
              </a:spcBef>
              <a:spcAft>
                <a:spcPts val="0"/>
              </a:spcAft>
              <a:buSzPts val="1600"/>
              <a:buChar char="●"/>
            </a:pPr>
            <a:r>
              <a:rPr lang="en" sz="1600"/>
              <a:t>Advanced time series forecasting models like ARIMA and Logistic Regression are used for accurate predictions, complemented by custom visualizations to highlight trends and external influences on stock prices.</a:t>
            </a:r>
            <a:endParaRPr sz="1600"/>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Company Stocks</a:t>
            </a:r>
            <a:endParaRPr b="1"/>
          </a:p>
        </p:txBody>
      </p:sp>
      <p:sp>
        <p:nvSpPr>
          <p:cNvPr id="153" name="Google Shape;153;p16"/>
          <p:cNvSpPr txBox="1"/>
          <p:nvPr/>
        </p:nvSpPr>
        <p:spPr>
          <a:xfrm>
            <a:off x="1727925" y="963400"/>
            <a:ext cx="1254600" cy="6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solidFill>
                  <a:schemeClr val="lt1"/>
                </a:solidFill>
                <a:latin typeface="Lato"/>
                <a:ea typeface="Lato"/>
                <a:cs typeface="Lato"/>
                <a:sym typeface="Lato"/>
              </a:rPr>
              <a:t>TESLA (TSLA)</a:t>
            </a:r>
            <a:endParaRPr sz="1300" u="sng">
              <a:solidFill>
                <a:schemeClr val="lt1"/>
              </a:solidFill>
              <a:latin typeface="Lato"/>
              <a:ea typeface="Lato"/>
              <a:cs typeface="Lato"/>
              <a:sym typeface="Lato"/>
            </a:endParaRPr>
          </a:p>
        </p:txBody>
      </p:sp>
      <p:sp>
        <p:nvSpPr>
          <p:cNvPr id="154" name="Google Shape;154;p16"/>
          <p:cNvSpPr txBox="1"/>
          <p:nvPr/>
        </p:nvSpPr>
        <p:spPr>
          <a:xfrm>
            <a:off x="1302375" y="3002000"/>
            <a:ext cx="2105700" cy="6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solidFill>
                  <a:schemeClr val="lt1"/>
                </a:solidFill>
                <a:latin typeface="Lato"/>
                <a:ea typeface="Lato"/>
                <a:cs typeface="Lato"/>
                <a:sym typeface="Lato"/>
              </a:rPr>
              <a:t>VOLKSWAGEN (VWAGY)</a:t>
            </a:r>
            <a:endParaRPr sz="1300" u="sng">
              <a:solidFill>
                <a:schemeClr val="lt1"/>
              </a:solidFill>
              <a:latin typeface="Lato"/>
              <a:ea typeface="Lato"/>
              <a:cs typeface="Lato"/>
              <a:sym typeface="Lato"/>
            </a:endParaRPr>
          </a:p>
        </p:txBody>
      </p:sp>
      <p:sp>
        <p:nvSpPr>
          <p:cNvPr id="155" name="Google Shape;155;p16"/>
          <p:cNvSpPr txBox="1"/>
          <p:nvPr/>
        </p:nvSpPr>
        <p:spPr>
          <a:xfrm>
            <a:off x="6175675" y="963400"/>
            <a:ext cx="1254600" cy="6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solidFill>
                  <a:schemeClr val="lt1"/>
                </a:solidFill>
                <a:latin typeface="Lato"/>
                <a:ea typeface="Lato"/>
                <a:cs typeface="Lato"/>
                <a:sym typeface="Lato"/>
              </a:rPr>
              <a:t>TOYOTA (TM)</a:t>
            </a:r>
            <a:endParaRPr sz="1300" u="sng">
              <a:solidFill>
                <a:schemeClr val="lt1"/>
              </a:solidFill>
              <a:latin typeface="Lato"/>
              <a:ea typeface="Lato"/>
              <a:cs typeface="Lato"/>
              <a:sym typeface="Lato"/>
            </a:endParaRPr>
          </a:p>
        </p:txBody>
      </p:sp>
      <p:sp>
        <p:nvSpPr>
          <p:cNvPr id="156" name="Google Shape;156;p16"/>
          <p:cNvSpPr txBox="1"/>
          <p:nvPr/>
        </p:nvSpPr>
        <p:spPr>
          <a:xfrm>
            <a:off x="6175675" y="3002000"/>
            <a:ext cx="1254600" cy="6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u="sng">
                <a:solidFill>
                  <a:schemeClr val="lt1"/>
                </a:solidFill>
                <a:latin typeface="Lato"/>
                <a:ea typeface="Lato"/>
                <a:cs typeface="Lato"/>
                <a:sym typeface="Lato"/>
              </a:rPr>
              <a:t>FORD (F)</a:t>
            </a:r>
            <a:endParaRPr sz="1300" u="sng">
              <a:solidFill>
                <a:schemeClr val="lt1"/>
              </a:solidFill>
              <a:latin typeface="Lato"/>
              <a:ea typeface="Lato"/>
              <a:cs typeface="Lato"/>
              <a:sym typeface="Lato"/>
            </a:endParaRPr>
          </a:p>
        </p:txBody>
      </p:sp>
      <p:pic>
        <p:nvPicPr>
          <p:cNvPr id="157" name="Google Shape;157;p16"/>
          <p:cNvPicPr preferRelativeResize="0"/>
          <p:nvPr/>
        </p:nvPicPr>
        <p:blipFill>
          <a:blip r:embed="rId3">
            <a:alphaModFix/>
          </a:blip>
          <a:stretch>
            <a:fillRect/>
          </a:stretch>
        </p:blipFill>
        <p:spPr>
          <a:xfrm>
            <a:off x="1139450" y="1344398"/>
            <a:ext cx="2431545" cy="1621050"/>
          </a:xfrm>
          <a:prstGeom prst="rect">
            <a:avLst/>
          </a:prstGeom>
          <a:noFill/>
          <a:ln>
            <a:noFill/>
          </a:ln>
        </p:spPr>
      </p:pic>
      <p:pic>
        <p:nvPicPr>
          <p:cNvPr id="158" name="Google Shape;158;p16"/>
          <p:cNvPicPr preferRelativeResize="0"/>
          <p:nvPr/>
        </p:nvPicPr>
        <p:blipFill>
          <a:blip r:embed="rId4">
            <a:alphaModFix/>
          </a:blip>
          <a:stretch>
            <a:fillRect/>
          </a:stretch>
        </p:blipFill>
        <p:spPr>
          <a:xfrm>
            <a:off x="5558249" y="1323488"/>
            <a:ext cx="2489446" cy="1662875"/>
          </a:xfrm>
          <a:prstGeom prst="rect">
            <a:avLst/>
          </a:prstGeom>
          <a:noFill/>
          <a:ln>
            <a:noFill/>
          </a:ln>
        </p:spPr>
      </p:pic>
      <p:pic>
        <p:nvPicPr>
          <p:cNvPr id="159" name="Google Shape;159;p16"/>
          <p:cNvPicPr preferRelativeResize="0"/>
          <p:nvPr/>
        </p:nvPicPr>
        <p:blipFill>
          <a:blip r:embed="rId5">
            <a:alphaModFix/>
          </a:blip>
          <a:stretch>
            <a:fillRect/>
          </a:stretch>
        </p:blipFill>
        <p:spPr>
          <a:xfrm>
            <a:off x="1139451" y="3340363"/>
            <a:ext cx="2431550" cy="1621043"/>
          </a:xfrm>
          <a:prstGeom prst="rect">
            <a:avLst/>
          </a:prstGeom>
          <a:noFill/>
          <a:ln>
            <a:noFill/>
          </a:ln>
        </p:spPr>
      </p:pic>
      <p:pic>
        <p:nvPicPr>
          <p:cNvPr id="160" name="Google Shape;160;p16"/>
          <p:cNvPicPr preferRelativeResize="0"/>
          <p:nvPr/>
        </p:nvPicPr>
        <p:blipFill>
          <a:blip r:embed="rId6">
            <a:alphaModFix/>
          </a:blip>
          <a:stretch>
            <a:fillRect/>
          </a:stretch>
        </p:blipFill>
        <p:spPr>
          <a:xfrm>
            <a:off x="5430050" y="3377800"/>
            <a:ext cx="2745850" cy="1546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Sources</a:t>
            </a:r>
            <a:endParaRPr b="1"/>
          </a:p>
        </p:txBody>
      </p:sp>
      <p:sp>
        <p:nvSpPr>
          <p:cNvPr id="166" name="Google Shape;166;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Main source: </a:t>
            </a:r>
            <a:endParaRPr/>
          </a:p>
          <a:p>
            <a:pPr indent="-298450" lvl="1" marL="914400" rtl="0" algn="l">
              <a:spcBef>
                <a:spcPts val="0"/>
              </a:spcBef>
              <a:spcAft>
                <a:spcPts val="0"/>
              </a:spcAft>
              <a:buSzPts val="1100"/>
              <a:buChar char="○"/>
            </a:pPr>
            <a:r>
              <a:rPr lang="en"/>
              <a:t>Historical stock data from Investing.com</a:t>
            </a:r>
            <a:endParaRPr/>
          </a:p>
          <a:p>
            <a:pPr indent="-298450" lvl="1" marL="914400" rtl="0" algn="l">
              <a:spcBef>
                <a:spcPts val="0"/>
              </a:spcBef>
              <a:spcAft>
                <a:spcPts val="0"/>
              </a:spcAft>
              <a:buSzPts val="1100"/>
              <a:buChar char="○"/>
            </a:pPr>
            <a:r>
              <a:rPr lang="en"/>
              <a:t>Downloaded from “General - Historical Data” section</a:t>
            </a:r>
            <a:endParaRPr/>
          </a:p>
          <a:p>
            <a:pPr indent="-298450" lvl="1" marL="914400" rtl="0" algn="l">
              <a:spcBef>
                <a:spcPts val="0"/>
              </a:spcBef>
              <a:spcAft>
                <a:spcPts val="0"/>
              </a:spcAft>
              <a:buSzPts val="1100"/>
              <a:buChar char="○"/>
            </a:pPr>
            <a:r>
              <a:rPr lang="en"/>
              <a:t>Reliable and up-to-date</a:t>
            </a:r>
            <a:endParaRPr/>
          </a:p>
          <a:p>
            <a:pPr indent="-311150" lvl="0" marL="457200" rtl="0" algn="l">
              <a:spcBef>
                <a:spcPts val="0"/>
              </a:spcBef>
              <a:spcAft>
                <a:spcPts val="0"/>
              </a:spcAft>
              <a:buSzPts val="1300"/>
              <a:buChar char="●"/>
            </a:pPr>
            <a:r>
              <a:rPr lang="en"/>
              <a:t>Data covers a period from 2020-2025 for the four main companies</a:t>
            </a:r>
            <a:endParaRPr/>
          </a:p>
          <a:p>
            <a:pPr indent="-311150" lvl="0" marL="457200" rtl="0" algn="l">
              <a:spcBef>
                <a:spcPts val="0"/>
              </a:spcBef>
              <a:spcAft>
                <a:spcPts val="0"/>
              </a:spcAft>
              <a:buSzPts val="1300"/>
              <a:buChar char="●"/>
            </a:pPr>
            <a:r>
              <a:rPr lang="en"/>
              <a:t>These companies were chosen because:</a:t>
            </a:r>
            <a:endParaRPr/>
          </a:p>
          <a:p>
            <a:pPr indent="-298450" lvl="1" marL="914400" rtl="0" algn="l">
              <a:spcBef>
                <a:spcPts val="0"/>
              </a:spcBef>
              <a:spcAft>
                <a:spcPts val="0"/>
              </a:spcAft>
              <a:buSzPts val="1100"/>
              <a:buChar char="○"/>
            </a:pPr>
            <a:r>
              <a:rPr lang="en"/>
              <a:t>Significant</a:t>
            </a:r>
            <a:r>
              <a:rPr lang="en"/>
              <a:t> presence in global automobile industry</a:t>
            </a:r>
            <a:endParaRPr/>
          </a:p>
          <a:p>
            <a:pPr indent="-298450" lvl="1" marL="914400" rtl="0" algn="l">
              <a:spcBef>
                <a:spcPts val="0"/>
              </a:spcBef>
              <a:spcAft>
                <a:spcPts val="0"/>
              </a:spcAft>
              <a:buSzPts val="1100"/>
              <a:buChar char="○"/>
            </a:pPr>
            <a:r>
              <a:rPr lang="en"/>
              <a:t>Mixture of traditional and electric vehicle manufacturers</a:t>
            </a:r>
            <a:endParaRPr/>
          </a:p>
          <a:p>
            <a:pPr indent="-311150" lvl="0" marL="457200" rtl="0" algn="l">
              <a:spcBef>
                <a:spcPts val="0"/>
              </a:spcBef>
              <a:spcAft>
                <a:spcPts val="0"/>
              </a:spcAft>
              <a:buSzPts val="1300"/>
              <a:buChar char="●"/>
            </a:pPr>
            <a:r>
              <a:rPr lang="en"/>
              <a:t>Insights:</a:t>
            </a:r>
            <a:endParaRPr/>
          </a:p>
          <a:p>
            <a:pPr indent="-298450" lvl="1" marL="914400" rtl="0" algn="l">
              <a:spcBef>
                <a:spcPts val="0"/>
              </a:spcBef>
              <a:spcAft>
                <a:spcPts val="0"/>
              </a:spcAft>
              <a:buSzPts val="1100"/>
              <a:buChar char="○"/>
            </a:pPr>
            <a:r>
              <a:rPr lang="en"/>
              <a:t>Market behavior</a:t>
            </a:r>
            <a:endParaRPr/>
          </a:p>
          <a:p>
            <a:pPr indent="-298450" lvl="1" marL="914400" rtl="0" algn="l">
              <a:spcBef>
                <a:spcPts val="0"/>
              </a:spcBef>
              <a:spcAft>
                <a:spcPts val="0"/>
              </a:spcAft>
              <a:buSzPts val="1100"/>
              <a:buChar char="○"/>
            </a:pPr>
            <a:r>
              <a:rPr lang="en"/>
              <a:t>Investor sentiment</a:t>
            </a:r>
            <a:endParaRPr/>
          </a:p>
          <a:p>
            <a:pPr indent="-298450" lvl="1" marL="914400" rtl="0" algn="l">
              <a:spcBef>
                <a:spcPts val="0"/>
              </a:spcBef>
              <a:spcAft>
                <a:spcPts val="0"/>
              </a:spcAft>
              <a:buSzPts val="1100"/>
              <a:buChar char="○"/>
            </a:pPr>
            <a:r>
              <a:rPr lang="en"/>
              <a:t>Financial performance over time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Acquisition Process</a:t>
            </a:r>
            <a:endParaRPr b="1"/>
          </a:p>
        </p:txBody>
      </p:sp>
      <p:sp>
        <p:nvSpPr>
          <p:cNvPr id="172" name="Google Shape;172;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Char char="●"/>
            </a:pPr>
            <a:r>
              <a:rPr lang="en"/>
              <a:t>All data was downloaded as a CSV file</a:t>
            </a:r>
            <a:endParaRPr/>
          </a:p>
          <a:p>
            <a:pPr indent="-298450" lvl="1" marL="914400" rtl="0" algn="l">
              <a:lnSpc>
                <a:spcPct val="150000"/>
              </a:lnSpc>
              <a:spcBef>
                <a:spcPts val="0"/>
              </a:spcBef>
              <a:spcAft>
                <a:spcPts val="0"/>
              </a:spcAft>
              <a:buSzPts val="1100"/>
              <a:buChar char="○"/>
            </a:pPr>
            <a:r>
              <a:rPr lang="en"/>
              <a:t>Publicly available, so no need for API</a:t>
            </a:r>
            <a:endParaRPr/>
          </a:p>
          <a:p>
            <a:pPr indent="-311150" lvl="0" marL="457200" rtl="0" algn="l">
              <a:lnSpc>
                <a:spcPct val="150000"/>
              </a:lnSpc>
              <a:spcBef>
                <a:spcPts val="0"/>
              </a:spcBef>
              <a:spcAft>
                <a:spcPts val="0"/>
              </a:spcAft>
              <a:buSzPts val="1300"/>
              <a:buChar char="●"/>
            </a:pPr>
            <a:r>
              <a:rPr lang="en"/>
              <a:t>Preprocessing:</a:t>
            </a:r>
            <a:endParaRPr/>
          </a:p>
          <a:p>
            <a:pPr indent="-298450" lvl="1" marL="914400" rtl="0" algn="l">
              <a:lnSpc>
                <a:spcPct val="150000"/>
              </a:lnSpc>
              <a:spcBef>
                <a:spcPts val="0"/>
              </a:spcBef>
              <a:spcAft>
                <a:spcPts val="0"/>
              </a:spcAft>
              <a:buSzPts val="1100"/>
              <a:buChar char="○"/>
            </a:pPr>
            <a:r>
              <a:rPr lang="en"/>
              <a:t>Standardize date formats</a:t>
            </a:r>
            <a:endParaRPr/>
          </a:p>
          <a:p>
            <a:pPr indent="-298450" lvl="1" marL="914400" rtl="0" algn="l">
              <a:lnSpc>
                <a:spcPct val="150000"/>
              </a:lnSpc>
              <a:spcBef>
                <a:spcPts val="0"/>
              </a:spcBef>
              <a:spcAft>
                <a:spcPts val="0"/>
              </a:spcAft>
              <a:buSzPts val="1100"/>
              <a:buChar char="○"/>
            </a:pPr>
            <a:r>
              <a:rPr lang="en"/>
              <a:t>Handling Missing Values</a:t>
            </a:r>
            <a:endParaRPr/>
          </a:p>
          <a:p>
            <a:pPr indent="-298450" lvl="1" marL="914400" rtl="0" algn="l">
              <a:lnSpc>
                <a:spcPct val="150000"/>
              </a:lnSpc>
              <a:spcBef>
                <a:spcPts val="0"/>
              </a:spcBef>
              <a:spcAft>
                <a:spcPts val="0"/>
              </a:spcAft>
              <a:buSzPts val="1100"/>
              <a:buChar char="○"/>
            </a:pPr>
            <a:r>
              <a:rPr lang="en"/>
              <a:t>Ensuring uniformity by renaming headers</a:t>
            </a:r>
            <a:endParaRPr/>
          </a:p>
          <a:p>
            <a:pPr indent="-311150" lvl="0" marL="457200" rtl="0" algn="l">
              <a:lnSpc>
                <a:spcPct val="150000"/>
              </a:lnSpc>
              <a:spcBef>
                <a:spcPts val="0"/>
              </a:spcBef>
              <a:spcAft>
                <a:spcPts val="0"/>
              </a:spcAft>
              <a:buSzPts val="1300"/>
              <a:buChar char="●"/>
            </a:pPr>
            <a:r>
              <a:rPr lang="en"/>
              <a:t>Data Cleaning</a:t>
            </a:r>
            <a:endParaRPr/>
          </a:p>
          <a:p>
            <a:pPr indent="-298450" lvl="1" marL="914400" rtl="0" algn="l">
              <a:lnSpc>
                <a:spcPct val="150000"/>
              </a:lnSpc>
              <a:spcBef>
                <a:spcPts val="0"/>
              </a:spcBef>
              <a:spcAft>
                <a:spcPts val="0"/>
              </a:spcAft>
              <a:buSzPts val="1100"/>
              <a:buChar char="○"/>
            </a:pPr>
            <a:r>
              <a:rPr lang="en"/>
              <a:t>Removing </a:t>
            </a:r>
            <a:r>
              <a:rPr lang="en"/>
              <a:t>unnecessary</a:t>
            </a:r>
            <a:r>
              <a:rPr lang="en"/>
              <a:t> columns</a:t>
            </a:r>
            <a:endParaRPr/>
          </a:p>
          <a:p>
            <a:pPr indent="-298450" lvl="1" marL="914400" rtl="0" algn="l">
              <a:lnSpc>
                <a:spcPct val="150000"/>
              </a:lnSpc>
              <a:spcBef>
                <a:spcPts val="0"/>
              </a:spcBef>
              <a:spcAft>
                <a:spcPts val="0"/>
              </a:spcAft>
              <a:buSzPts val="1100"/>
              <a:buChar char="○"/>
            </a:pPr>
            <a:r>
              <a:rPr lang="en"/>
              <a:t>Renaming headers</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a:t>
            </a:r>
            <a:endParaRPr/>
          </a:p>
        </p:txBody>
      </p:sp>
      <p:sp>
        <p:nvSpPr>
          <p:cNvPr id="178" name="Google Shape;178;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9" name="Google Shape;179;p19"/>
          <p:cNvPicPr preferRelativeResize="0"/>
          <p:nvPr/>
        </p:nvPicPr>
        <p:blipFill>
          <a:blip r:embed="rId3">
            <a:alphaModFix/>
          </a:blip>
          <a:stretch>
            <a:fillRect/>
          </a:stretch>
        </p:blipFill>
        <p:spPr>
          <a:xfrm>
            <a:off x="1399463" y="1685675"/>
            <a:ext cx="6834975" cy="2446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600"/>
              <a:t>Data Acquisition Issues</a:t>
            </a:r>
            <a:endParaRPr b="1" sz="2600"/>
          </a:p>
        </p:txBody>
      </p:sp>
      <p:sp>
        <p:nvSpPr>
          <p:cNvPr id="185" name="Google Shape;185;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Tesla:</a:t>
            </a:r>
            <a:r>
              <a:rPr lang="en" sz="1500"/>
              <a:t> Missing values, inconsistent volume formatting, outliers.</a:t>
            </a:r>
            <a:endParaRPr sz="1500"/>
          </a:p>
          <a:p>
            <a:pPr indent="0" lvl="0" marL="0" rtl="0" algn="l">
              <a:spcBef>
                <a:spcPts val="1200"/>
              </a:spcBef>
              <a:spcAft>
                <a:spcPts val="0"/>
              </a:spcAft>
              <a:buNone/>
            </a:pPr>
            <a:r>
              <a:rPr b="1" lang="en" sz="1500"/>
              <a:t>Volkswagen:</a:t>
            </a:r>
            <a:r>
              <a:rPr lang="en" sz="1500"/>
              <a:t> Volume data inconsistencies ('K' vs. 'M'), missing values, market volatility.</a:t>
            </a:r>
            <a:endParaRPr sz="1500"/>
          </a:p>
          <a:p>
            <a:pPr indent="0" lvl="0" marL="0" rtl="0" algn="l">
              <a:spcBef>
                <a:spcPts val="1200"/>
              </a:spcBef>
              <a:spcAft>
                <a:spcPts val="0"/>
              </a:spcAft>
              <a:buNone/>
            </a:pPr>
            <a:r>
              <a:rPr b="1" lang="en" sz="1500"/>
              <a:t>Toyota:</a:t>
            </a:r>
            <a:r>
              <a:rPr lang="en" sz="1500"/>
              <a:t> Similar volume issues, missing values filled, NYSE data used.</a:t>
            </a:r>
            <a:endParaRPr sz="1500"/>
          </a:p>
          <a:p>
            <a:pPr indent="0" lvl="0" marL="0" rtl="0" algn="l">
              <a:spcBef>
                <a:spcPts val="1200"/>
              </a:spcBef>
              <a:spcAft>
                <a:spcPts val="1200"/>
              </a:spcAft>
              <a:buNone/>
            </a:pPr>
            <a:r>
              <a:rPr b="1" lang="en" sz="1500"/>
              <a:t>Ford:</a:t>
            </a:r>
            <a:r>
              <a:rPr lang="en" sz="1500"/>
              <a:t> Formatting adjustments, but no missing values.</a:t>
            </a:r>
            <a:endParaRPr sz="1500"/>
          </a:p>
        </p:txBody>
      </p:sp>
      <p:pic>
        <p:nvPicPr>
          <p:cNvPr id="186" name="Google Shape;186;p20"/>
          <p:cNvPicPr preferRelativeResize="0"/>
          <p:nvPr/>
        </p:nvPicPr>
        <p:blipFill>
          <a:blip r:embed="rId3">
            <a:alphaModFix/>
          </a:blip>
          <a:stretch>
            <a:fillRect/>
          </a:stretch>
        </p:blipFill>
        <p:spPr>
          <a:xfrm>
            <a:off x="209175" y="1439425"/>
            <a:ext cx="1132324" cy="1132324"/>
          </a:xfrm>
          <a:prstGeom prst="rect">
            <a:avLst/>
          </a:prstGeom>
          <a:noFill/>
          <a:ln>
            <a:noFill/>
          </a:ln>
        </p:spPr>
      </p:pic>
      <p:pic>
        <p:nvPicPr>
          <p:cNvPr id="187" name="Google Shape;187;p20"/>
          <p:cNvPicPr preferRelativeResize="0"/>
          <p:nvPr/>
        </p:nvPicPr>
        <p:blipFill>
          <a:blip r:embed="rId4">
            <a:alphaModFix/>
          </a:blip>
          <a:stretch>
            <a:fillRect/>
          </a:stretch>
        </p:blipFill>
        <p:spPr>
          <a:xfrm>
            <a:off x="-132101" y="2953275"/>
            <a:ext cx="1814876" cy="1020874"/>
          </a:xfrm>
          <a:prstGeom prst="rect">
            <a:avLst/>
          </a:prstGeom>
          <a:noFill/>
          <a:ln>
            <a:noFill/>
          </a:ln>
        </p:spPr>
      </p:pic>
      <p:pic>
        <p:nvPicPr>
          <p:cNvPr id="188" name="Google Shape;188;p20"/>
          <p:cNvPicPr preferRelativeResize="0"/>
          <p:nvPr/>
        </p:nvPicPr>
        <p:blipFill>
          <a:blip r:embed="rId5">
            <a:alphaModFix/>
          </a:blip>
          <a:stretch>
            <a:fillRect/>
          </a:stretch>
        </p:blipFill>
        <p:spPr>
          <a:xfrm>
            <a:off x="6930838" y="2830174"/>
            <a:ext cx="1502251" cy="845000"/>
          </a:xfrm>
          <a:prstGeom prst="rect">
            <a:avLst/>
          </a:prstGeom>
          <a:noFill/>
          <a:ln>
            <a:noFill/>
          </a:ln>
        </p:spPr>
      </p:pic>
      <p:pic>
        <p:nvPicPr>
          <p:cNvPr id="189" name="Google Shape;189;p20"/>
          <p:cNvPicPr preferRelativeResize="0"/>
          <p:nvPr/>
        </p:nvPicPr>
        <p:blipFill>
          <a:blip r:embed="rId6">
            <a:alphaModFix/>
          </a:blip>
          <a:stretch>
            <a:fillRect/>
          </a:stretch>
        </p:blipFill>
        <p:spPr>
          <a:xfrm>
            <a:off x="6807750" y="1386675"/>
            <a:ext cx="1391525" cy="5308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600"/>
              <a:t>Data Preprocessing Steps</a:t>
            </a:r>
            <a:endParaRPr b="1" sz="2600"/>
          </a:p>
        </p:txBody>
      </p:sp>
      <p:sp>
        <p:nvSpPr>
          <p:cNvPr id="195" name="Google Shape;195;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AutoNum type="arabicParenR"/>
            </a:pPr>
            <a:r>
              <a:rPr b="1" lang="en" sz="1400"/>
              <a:t>Handling Missing Data:</a:t>
            </a:r>
            <a:r>
              <a:rPr lang="en" sz="1400"/>
              <a:t> Filled missing values with median.</a:t>
            </a:r>
            <a:endParaRPr sz="1400"/>
          </a:p>
          <a:p>
            <a:pPr indent="-317500" lvl="0" marL="457200" rtl="0" algn="l">
              <a:lnSpc>
                <a:spcPct val="150000"/>
              </a:lnSpc>
              <a:spcBef>
                <a:spcPts val="0"/>
              </a:spcBef>
              <a:spcAft>
                <a:spcPts val="0"/>
              </a:spcAft>
              <a:buSzPts val="1400"/>
              <a:buAutoNum type="arabicParenR"/>
            </a:pPr>
            <a:r>
              <a:rPr b="1" lang="en" sz="1400"/>
              <a:t>Standardizing Volume Formatting:</a:t>
            </a:r>
            <a:r>
              <a:rPr lang="en" sz="1400"/>
              <a:t> Converted ‘K’ to 1,000 and ‘M’ to 1,000,000.</a:t>
            </a:r>
            <a:endParaRPr sz="1400"/>
          </a:p>
          <a:p>
            <a:pPr indent="-317500" lvl="0" marL="457200" rtl="0" algn="l">
              <a:lnSpc>
                <a:spcPct val="150000"/>
              </a:lnSpc>
              <a:spcBef>
                <a:spcPts val="0"/>
              </a:spcBef>
              <a:spcAft>
                <a:spcPts val="0"/>
              </a:spcAft>
              <a:buSzPts val="1400"/>
              <a:buAutoNum type="arabicParenR"/>
            </a:pPr>
            <a:r>
              <a:rPr b="1" lang="en" sz="1400"/>
              <a:t>Cleaning Non-Numeric Characters:</a:t>
            </a:r>
            <a:r>
              <a:rPr lang="en" sz="1400"/>
              <a:t> Removed '%' from “Change %” column.</a:t>
            </a:r>
            <a:endParaRPr sz="1400"/>
          </a:p>
          <a:p>
            <a:pPr indent="-317500" lvl="0" marL="457200" rtl="0" algn="l">
              <a:lnSpc>
                <a:spcPct val="150000"/>
              </a:lnSpc>
              <a:spcBef>
                <a:spcPts val="0"/>
              </a:spcBef>
              <a:spcAft>
                <a:spcPts val="0"/>
              </a:spcAft>
              <a:buSzPts val="1400"/>
              <a:buAutoNum type="arabicParenR"/>
            </a:pPr>
            <a:r>
              <a:rPr b="1" lang="en" sz="1400"/>
              <a:t>Date Standardization:</a:t>
            </a:r>
            <a:r>
              <a:rPr lang="en" sz="1400"/>
              <a:t> Converted "Date" column to datetime format.</a:t>
            </a:r>
            <a:endParaRPr sz="1400"/>
          </a:p>
          <a:p>
            <a:pPr indent="-317500" lvl="0" marL="457200" rtl="0" algn="l">
              <a:lnSpc>
                <a:spcPct val="150000"/>
              </a:lnSpc>
              <a:spcBef>
                <a:spcPts val="0"/>
              </a:spcBef>
              <a:spcAft>
                <a:spcPts val="0"/>
              </a:spcAft>
              <a:buSzPts val="1400"/>
              <a:buAutoNum type="arabicParenR"/>
            </a:pPr>
            <a:r>
              <a:rPr b="1" lang="en" sz="1400"/>
              <a:t>Ensuring Consistency Across Datasets:</a:t>
            </a:r>
            <a:r>
              <a:rPr lang="en" sz="1400"/>
              <a:t> Standardized column names and aligned time frames.</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